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73" r:id="rId10"/>
    <p:sldId id="264" r:id="rId11"/>
    <p:sldId id="265" r:id="rId12"/>
    <p:sldId id="266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5AC9CD-5803-4206-9AAA-F993AFA4FEAF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C2020-F973-4F82-84D5-C4A3A6FF51C3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8440643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CFE7F5"/>
          </a:solidFill>
          <a:ln w="25400">
            <a:solidFill>
              <a:srgbClr val="808080"/>
            </a:solidFill>
            <a:prstDash val="solid"/>
          </a:ln>
        </p:spPr>
      </p:sp>
      <p:sp>
        <p:nvSpPr>
          <p:cNvPr id="3" name="Espaço Reservado para Anotações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658615"/>
          </a:xfrm>
        </p:spPr>
        <p:txBody>
          <a:bodyPr>
            <a:normAutofit fontScale="90000"/>
          </a:bodyPr>
          <a:lstStyle/>
          <a:p>
            <a:r>
              <a:rPr lang="pt-BR" dirty="0" smtClean="0">
                <a:latin typeface="Garamond" pitchFamily="18" charset="0"/>
              </a:rPr>
              <a:t>Exploração </a:t>
            </a:r>
            <a:r>
              <a:rPr lang="pt-BR" dirty="0" err="1" smtClean="0">
                <a:latin typeface="Garamond" pitchFamily="18" charset="0"/>
              </a:rPr>
              <a:t>multi-objetivo</a:t>
            </a:r>
            <a:r>
              <a:rPr lang="pt-BR" dirty="0" smtClean="0">
                <a:latin typeface="Garamond" pitchFamily="18" charset="0"/>
              </a:rPr>
              <a:t> do espaço de projeto de sistemas embarcados não-críticos </a:t>
            </a:r>
            <a:endParaRPr lang="pt-BR" dirty="0">
              <a:latin typeface="Garamond" pitchFamily="18" charset="0"/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Bruno Nogueira</a:t>
            </a:r>
            <a:endParaRPr lang="pt-BR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6961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Abordagem proposta</a:t>
            </a:r>
            <a:endParaRPr lang="pt-BR" dirty="0">
              <a:latin typeface="Garamond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475656" y="1772816"/>
            <a:ext cx="5976000" cy="36719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18320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Modelo de simulação</a:t>
            </a:r>
            <a:endParaRPr lang="pt-BR" dirty="0">
              <a:latin typeface="Garamond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1259632" y="1484784"/>
            <a:ext cx="6729480" cy="4557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49027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Resultados experimentais</a:t>
            </a:r>
            <a:endParaRPr lang="pt-BR" dirty="0">
              <a:latin typeface="Garamond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/>
          <a:lstStyle/>
          <a:p>
            <a:r>
              <a:rPr lang="pt-BR" dirty="0" err="1" smtClean="0">
                <a:latin typeface="Garamond" pitchFamily="18" charset="0"/>
              </a:rPr>
              <a:t>Hou’s</a:t>
            </a:r>
            <a:r>
              <a:rPr lang="pt-BR" dirty="0" smtClean="0">
                <a:latin typeface="Garamond" pitchFamily="18" charset="0"/>
              </a:rPr>
              <a:t> benchmark</a:t>
            </a:r>
            <a:endParaRPr lang="pt-BR" dirty="0">
              <a:latin typeface="Garamond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755576" y="2132856"/>
            <a:ext cx="8063999" cy="453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8817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 dirty="0" smtClean="0">
                <a:latin typeface="Garamond" pitchFamily="18" charset="0"/>
              </a:rPr>
              <a:t>Resultados experimentais</a:t>
            </a:r>
            <a:endParaRPr lang="pt-BR" dirty="0">
              <a:latin typeface="Garamond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 rot="5398200">
            <a:off x="4824879" y="-330449"/>
            <a:ext cx="2744951" cy="589098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 rot="5418000">
            <a:off x="1309360" y="2758004"/>
            <a:ext cx="2928818" cy="52787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Espaço Reservado para Texto 4"/>
          <p:cNvSpPr txBox="1">
            <a:spLocks noGrp="1"/>
          </p:cNvSpPr>
          <p:nvPr>
            <p:ph type="body" idx="4294967295"/>
          </p:nvPr>
        </p:nvSpPr>
        <p:spPr>
          <a:xfrm>
            <a:off x="195930" y="2612684"/>
            <a:ext cx="8045895" cy="979756"/>
          </a:xfrm>
        </p:spPr>
        <p:txBody>
          <a:bodyPr>
            <a:normAutofit fontScale="85000" lnSpcReduction="20000"/>
          </a:bodyPr>
          <a:lstStyle>
            <a:def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None/>
              <a:defRPr lang="pt-BR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defPPr>
            <a:lvl1pPr marL="432000" marR="0" lvl="0" indent="-324000">
              <a:spcBef>
                <a:spcPts val="0"/>
              </a:spcBef>
              <a:spcAft>
                <a:spcPts val="1417"/>
              </a:spcAft>
              <a:buSzPct val="45000"/>
              <a:buFont typeface="StarSymbol"/>
              <a:buChar char="●"/>
              <a:defRPr lang="pt-BR" sz="32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1pPr>
            <a:lvl2pPr marL="864000" marR="0" lvl="1" indent="-324000">
              <a:spcBef>
                <a:spcPts val="0"/>
              </a:spcBef>
              <a:spcAft>
                <a:spcPts val="1134"/>
              </a:spcAft>
              <a:buSzPct val="75000"/>
              <a:buFont typeface="StarSymbol"/>
              <a:buChar char="–"/>
              <a:defRPr lang="pt-BR" sz="2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2pPr>
            <a:lvl3pPr marL="1295999" marR="0" lvl="2" indent="-288000">
              <a:spcBef>
                <a:spcPts val="0"/>
              </a:spcBef>
              <a:spcAft>
                <a:spcPts val="850"/>
              </a:spcAft>
              <a:buSzPct val="45000"/>
              <a:buFont typeface="StarSymbol"/>
              <a:buChar char="●"/>
              <a:defRPr lang="pt-BR" sz="24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3pPr>
            <a:lvl4pPr marL="1728000" marR="0" lvl="3" indent="-216000">
              <a:spcBef>
                <a:spcPts val="0"/>
              </a:spcBef>
              <a:spcAft>
                <a:spcPts val="567"/>
              </a:spcAft>
              <a:buSzPct val="75000"/>
              <a:buFont typeface="StarSymbol"/>
              <a:buChar char="–"/>
              <a:defRPr lang="pt-B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4pPr>
            <a:lvl5pPr marL="2160000" marR="0" lvl="4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pt-B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5pPr>
            <a:lvl6pPr marL="2592000" marR="0" lvl="5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pt-B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6pPr>
            <a:lvl7pPr marL="3024000" marR="0" lvl="6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pt-B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7pPr>
            <a:lvl8pPr marL="3456000" marR="0" lvl="7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pt-B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8pPr>
            <a:lvl9pPr marL="3887999" marR="0" lvl="8" indent="-216000">
              <a:spcBef>
                <a:spcPts val="0"/>
              </a:spcBef>
              <a:spcAft>
                <a:spcPts val="283"/>
              </a:spcAft>
              <a:buSzPct val="45000"/>
              <a:buFont typeface="StarSymbol"/>
              <a:buChar char="●"/>
              <a:defRPr lang="pt-BR" sz="20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defRPr>
            </a:lvl9pPr>
          </a:lstStyle>
          <a:p>
            <a:pPr lvl="0">
              <a:buNone/>
            </a:pPr>
            <a:r>
              <a:rPr lang="pt-BR" dirty="0" err="1">
                <a:latin typeface="Garamond" pitchFamily="18" charset="0"/>
              </a:rPr>
              <a:t>Video</a:t>
            </a:r>
            <a:r>
              <a:rPr lang="pt-BR" dirty="0">
                <a:latin typeface="Garamond" pitchFamily="18" charset="0"/>
              </a:rPr>
              <a:t> Codec</a:t>
            </a:r>
          </a:p>
          <a:p>
            <a:pPr lvl="0">
              <a:buNone/>
            </a:pPr>
            <a:r>
              <a:rPr lang="pt-BR" dirty="0">
                <a:latin typeface="Garamond" pitchFamily="18" charset="0"/>
              </a:rPr>
              <a:t>(ETH Zürich)</a:t>
            </a:r>
          </a:p>
        </p:txBody>
      </p:sp>
    </p:spTree>
    <p:extLst>
      <p:ext uri="{BB962C8B-B14F-4D97-AF65-F5344CB8AC3E}">
        <p14:creationId xmlns:p14="http://schemas.microsoft.com/office/powerpoint/2010/main" val="567070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 dirty="0" smtClean="0">
                <a:latin typeface="Garamond" pitchFamily="18" charset="0"/>
              </a:rPr>
              <a:t>Resultados experimentais</a:t>
            </a:r>
            <a:endParaRPr lang="pt-BR" dirty="0">
              <a:latin typeface="Garamond" pitchFamily="18" charset="0"/>
            </a:endParaRP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BR" dirty="0" smtClean="0">
                <a:latin typeface="Garamond" pitchFamily="18" charset="0"/>
              </a:rPr>
              <a:t>Comparação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Algoritmo proposto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EMOGAC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Versão modificada do algoritmo proposto, sem os operadores genéticos (A2)</a:t>
            </a:r>
          </a:p>
        </p:txBody>
      </p:sp>
    </p:spTree>
    <p:extLst>
      <p:ext uri="{BB962C8B-B14F-4D97-AF65-F5344CB8AC3E}">
        <p14:creationId xmlns:p14="http://schemas.microsoft.com/office/powerpoint/2010/main" val="364541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>
          <a:xfrm>
            <a:off x="179513" y="44742"/>
            <a:ext cx="8506422" cy="1145009"/>
          </a:xfrm>
        </p:spPr>
        <p:txBody>
          <a:bodyPr>
            <a:normAutofit fontScale="90000"/>
          </a:bodyPr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 dirty="0" err="1">
                <a:latin typeface="Garamond" pitchFamily="18" charset="0"/>
              </a:rPr>
              <a:t>Coverage</a:t>
            </a:r>
            <a:r>
              <a:rPr lang="pt-BR" dirty="0">
                <a:latin typeface="Garamond" pitchFamily="18" charset="0"/>
              </a:rPr>
              <a:t> </a:t>
            </a:r>
            <a:r>
              <a:rPr lang="pt-BR" dirty="0" err="1">
                <a:latin typeface="Garamond" pitchFamily="18" charset="0"/>
              </a:rPr>
              <a:t>difference</a:t>
            </a:r>
            <a:r>
              <a:rPr lang="pt-BR" dirty="0">
                <a:latin typeface="Garamond" pitchFamily="18" charset="0"/>
              </a:rPr>
              <a:t> </a:t>
            </a:r>
            <a:r>
              <a:rPr lang="pt-BR" dirty="0" err="1">
                <a:latin typeface="Garamond" pitchFamily="18" charset="0"/>
              </a:rPr>
              <a:t>of</a:t>
            </a:r>
            <a:r>
              <a:rPr lang="pt-BR" dirty="0">
                <a:latin typeface="Garamond" pitchFamily="18" charset="0"/>
              </a:rPr>
              <a:t> </a:t>
            </a:r>
            <a:r>
              <a:rPr lang="pt-BR" dirty="0" err="1">
                <a:latin typeface="Garamond" pitchFamily="18" charset="0"/>
              </a:rPr>
              <a:t>two</a:t>
            </a:r>
            <a:r>
              <a:rPr lang="pt-BR" dirty="0">
                <a:latin typeface="Garamond" pitchFamily="18" charset="0"/>
              </a:rPr>
              <a:t> sets - D </a:t>
            </a:r>
            <a:r>
              <a:rPr lang="pt-BR" dirty="0" err="1">
                <a:latin typeface="Garamond" pitchFamily="18" charset="0"/>
              </a:rPr>
              <a:t>metric</a:t>
            </a:r>
            <a:endParaRPr lang="pt-BR" dirty="0">
              <a:latin typeface="Garamond" pitchFamily="18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15323" y="1098307"/>
            <a:ext cx="6211983" cy="57717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CaixaDeTexto 3"/>
          <p:cNvSpPr txBox="1"/>
          <p:nvPr/>
        </p:nvSpPr>
        <p:spPr>
          <a:xfrm>
            <a:off x="6990141" y="2351415"/>
            <a:ext cx="1669772" cy="1026285"/>
          </a:xfrm>
          <a:prstGeom prst="rect">
            <a:avLst/>
          </a:prstGeom>
          <a:noFill/>
          <a:ln>
            <a:noFill/>
          </a:ln>
        </p:spPr>
        <p:txBody>
          <a:bodyPr vert="horz" wrap="none" lIns="81639" tIns="40820" rIns="81639" bIns="40820" anchorCtr="0" compatLnSpc="0">
            <a:spAutoFit/>
          </a:bodyPr>
          <a:lstStyle/>
          <a:p>
            <a:pPr hangingPunct="0">
              <a:defRPr sz="1800" b="1" kern="1200">
                <a:latin typeface="Liberation Sans" pitchFamily="18"/>
                <a:ea typeface="WenQuanYi Micro Hei" pitchFamily="2"/>
                <a:cs typeface="Lohit Hindi" pitchFamily="2"/>
              </a:defRPr>
            </a:pPr>
            <a:r>
              <a:rPr lang="pt-BR" sz="1600" b="1" dirty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D(A,B) &gt; D(B,A)</a:t>
            </a:r>
          </a:p>
          <a:p>
            <a:pPr hangingPunct="0">
              <a:defRPr sz="1800" b="1" kern="1200">
                <a:latin typeface="Liberation Sans" pitchFamily="18"/>
                <a:ea typeface="WenQuanYi Micro Hei" pitchFamily="2"/>
                <a:cs typeface="Lohit Hindi" pitchFamily="2"/>
              </a:defRPr>
            </a:pPr>
            <a:endParaRPr lang="pt-BR" sz="1600" b="1" dirty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  <a:p>
            <a:pPr hangingPunct="0">
              <a:defRPr sz="1800" b="1" kern="1200">
                <a:latin typeface="Liberation Sans" pitchFamily="18"/>
                <a:ea typeface="WenQuanYi Micro Hei" pitchFamily="2"/>
                <a:cs typeface="Lohit Hindi" pitchFamily="2"/>
              </a:defRPr>
            </a:pPr>
            <a:r>
              <a:rPr lang="pt-BR" sz="1600" b="1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Significa que </a:t>
            </a:r>
            <a:r>
              <a:rPr lang="pt-BR" sz="1600" b="1" dirty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A </a:t>
            </a:r>
            <a:r>
              <a:rPr lang="pt-BR" sz="1600" b="1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é </a:t>
            </a:r>
          </a:p>
          <a:p>
            <a:pPr hangingPunct="0">
              <a:defRPr sz="1800" b="1" kern="1200">
                <a:latin typeface="Liberation Sans" pitchFamily="18"/>
                <a:ea typeface="WenQuanYi Micro Hei" pitchFamily="2"/>
                <a:cs typeface="Lohit Hindi" pitchFamily="2"/>
              </a:defRPr>
            </a:pPr>
            <a:r>
              <a:rPr lang="pt-BR" sz="1600" b="1" dirty="0" smtClean="0">
                <a:solidFill>
                  <a:srgbClr val="FF0000"/>
                </a:solidFill>
                <a:latin typeface="Liberation Sans" pitchFamily="18"/>
                <a:ea typeface="WenQuanYi Micro Hei" pitchFamily="2"/>
                <a:cs typeface="Lohit Hindi" pitchFamily="2"/>
              </a:rPr>
              <a:t>melhor que B</a:t>
            </a:r>
            <a:endParaRPr lang="pt-BR" sz="1600" b="1" dirty="0">
              <a:solidFill>
                <a:srgbClr val="FF0000"/>
              </a:solidFill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404258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 noGrp="1"/>
          </p:cNvSpPr>
          <p:nvPr>
            <p:ph type="title" idx="4294967295"/>
          </p:nvPr>
        </p:nvSpPr>
        <p:spPr/>
        <p:txBody>
          <a:bodyPr/>
          <a:lstStyle>
            <a:defPPr lvl="0">
              <a:buSzPct val="45000"/>
              <a:buFont typeface="StarSymbol"/>
              <a:buNone/>
            </a:defPPr>
            <a:lvl1pPr lvl="0">
              <a:buSzPct val="45000"/>
              <a:buFont typeface="StarSymbol"/>
              <a:buChar char="●"/>
            </a:lvl1pPr>
            <a:lvl2pPr lvl="1">
              <a:buSzPct val="45000"/>
              <a:buFont typeface="StarSymbol"/>
              <a:buChar char="●"/>
            </a:lvl2pPr>
            <a:lvl3pPr lvl="2">
              <a:buSzPct val="45000"/>
              <a:buFont typeface="StarSymbol"/>
              <a:buChar char="●"/>
            </a:lvl3pPr>
            <a:lvl4pPr lvl="3">
              <a:buSzPct val="45000"/>
              <a:buFont typeface="StarSymbol"/>
              <a:buChar char="●"/>
            </a:lvl4pPr>
            <a:lvl5pPr lvl="4">
              <a:buSzPct val="45000"/>
              <a:buFont typeface="StarSymbol"/>
              <a:buChar char="●"/>
            </a:lvl5pPr>
            <a:lvl6pPr lvl="5">
              <a:buSzPct val="45000"/>
              <a:buFont typeface="StarSymbol"/>
              <a:buChar char="●"/>
            </a:lvl6pPr>
            <a:lvl7pPr lvl="6">
              <a:buSzPct val="45000"/>
              <a:buFont typeface="StarSymbol"/>
              <a:buChar char="●"/>
            </a:lvl7pPr>
            <a:lvl8pPr lvl="7">
              <a:buSzPct val="45000"/>
              <a:buFont typeface="StarSymbol"/>
              <a:buChar char="●"/>
            </a:lvl8pPr>
            <a:lvl9pPr lvl="8">
              <a:buSzPct val="45000"/>
              <a:buFont typeface="StarSymbol"/>
              <a:buChar char="●"/>
            </a:lvl9pPr>
          </a:lstStyle>
          <a:p>
            <a:pPr lvl="0">
              <a:buNone/>
            </a:pPr>
            <a:r>
              <a:rPr lang="pt-BR" dirty="0" smtClean="0">
                <a:latin typeface="Garamond" pitchFamily="18" charset="0"/>
              </a:rPr>
              <a:t>Tempo de avaliação</a:t>
            </a:r>
            <a:endParaRPr lang="pt-BR" dirty="0">
              <a:latin typeface="Garamond" pitchFamily="18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523240" y="1112040"/>
            <a:ext cx="4485194" cy="5629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427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2"/>
          <p:cNvSpPr txBox="1">
            <a:spLocks/>
          </p:cNvSpPr>
          <p:nvPr/>
        </p:nvSpPr>
        <p:spPr>
          <a:xfrm>
            <a:off x="3243745" y="2636912"/>
            <a:ext cx="2818656" cy="89269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pt-BR" dirty="0" smtClean="0">
                <a:latin typeface="Garamond" pitchFamily="18" charset="0"/>
              </a:rPr>
              <a:t>Obrigado!</a:t>
            </a:r>
            <a:endParaRPr lang="pt-BR" dirty="0" smtClean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93268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Agenda</a:t>
            </a:r>
            <a:endParaRPr lang="pt-BR" dirty="0">
              <a:latin typeface="Garamond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Introdução</a:t>
            </a:r>
          </a:p>
          <a:p>
            <a:r>
              <a:rPr lang="pt-BR" dirty="0" smtClean="0">
                <a:latin typeface="Garamond" pitchFamily="18" charset="0"/>
              </a:rPr>
              <a:t>Trabalhos relacionados</a:t>
            </a:r>
          </a:p>
          <a:p>
            <a:r>
              <a:rPr lang="pt-BR" dirty="0" smtClean="0">
                <a:latin typeface="Garamond" pitchFamily="18" charset="0"/>
              </a:rPr>
              <a:t>Abordagem proposta</a:t>
            </a:r>
          </a:p>
          <a:p>
            <a:r>
              <a:rPr lang="pt-BR" dirty="0" smtClean="0">
                <a:latin typeface="Garamond" pitchFamily="18" charset="0"/>
              </a:rPr>
              <a:t>Resultados experimentais</a:t>
            </a:r>
            <a:endParaRPr lang="pt-BR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286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Introdução</a:t>
            </a:r>
            <a:endParaRPr lang="pt-BR" dirty="0">
              <a:latin typeface="Garamond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pt-BR" dirty="0" smtClean="0">
                <a:latin typeface="Garamond" pitchFamily="18" charset="0"/>
              </a:rPr>
              <a:t>O projeto de um sistema embarcado tipicamente começa com uma especificação que captura os aspectos comportamentais do sistema</a:t>
            </a:r>
          </a:p>
          <a:p>
            <a:r>
              <a:rPr lang="pt-BR" dirty="0" smtClean="0">
                <a:latin typeface="Garamond" pitchFamily="18" charset="0"/>
              </a:rPr>
              <a:t>A próxima fase é chamada de exploração do espaço de projeto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É inviável a exploração exaustiva de todos os pontos de projeto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A abordagem “intuitiva” é lenta e propensa a erros</a:t>
            </a:r>
          </a:p>
          <a:p>
            <a:r>
              <a:rPr lang="pt-BR" dirty="0" smtClean="0">
                <a:latin typeface="Garamond" pitchFamily="18" charset="0"/>
              </a:rPr>
              <a:t>Projetistas precisam, portanto, de ferramentas automáticas que os auxiliem a escolher bons projetos</a:t>
            </a:r>
            <a:endParaRPr lang="pt-BR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8900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Exploração do espaço de projeto</a:t>
            </a:r>
            <a:endParaRPr lang="pt-BR" dirty="0">
              <a:latin typeface="Garamond" pitchFamily="18" charset="0"/>
            </a:endParaRPr>
          </a:p>
        </p:txBody>
      </p:sp>
      <p:sp>
        <p:nvSpPr>
          <p:cNvPr id="4" name="Forma livre 3"/>
          <p:cNvSpPr/>
          <p:nvPr/>
        </p:nvSpPr>
        <p:spPr>
          <a:xfrm>
            <a:off x="4860248" y="1260000"/>
            <a:ext cx="1944000" cy="108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Application</a:t>
            </a:r>
          </a:p>
        </p:txBody>
      </p:sp>
      <p:sp>
        <p:nvSpPr>
          <p:cNvPr id="5" name="Forma livre 4"/>
          <p:cNvSpPr/>
          <p:nvPr/>
        </p:nvSpPr>
        <p:spPr>
          <a:xfrm>
            <a:off x="2123728" y="1260000"/>
            <a:ext cx="1944000" cy="10800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Hardware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elements</a:t>
            </a:r>
          </a:p>
        </p:txBody>
      </p:sp>
      <p:sp>
        <p:nvSpPr>
          <p:cNvPr id="6" name="Forma livre 5"/>
          <p:cNvSpPr/>
          <p:nvPr/>
        </p:nvSpPr>
        <p:spPr>
          <a:xfrm>
            <a:off x="2231728" y="2844000"/>
            <a:ext cx="1728000" cy="1080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Allocation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(candidate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architecture)</a:t>
            </a:r>
          </a:p>
        </p:txBody>
      </p:sp>
      <p:sp>
        <p:nvSpPr>
          <p:cNvPr id="7" name="Forma livre 6"/>
          <p:cNvSpPr/>
          <p:nvPr/>
        </p:nvSpPr>
        <p:spPr>
          <a:xfrm>
            <a:off x="4932232" y="2924944"/>
            <a:ext cx="1728000" cy="1080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Mapping/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Scheduling</a:t>
            </a:r>
          </a:p>
        </p:txBody>
      </p:sp>
      <p:sp>
        <p:nvSpPr>
          <p:cNvPr id="8" name="Forma livre 7"/>
          <p:cNvSpPr/>
          <p:nvPr/>
        </p:nvSpPr>
        <p:spPr>
          <a:xfrm>
            <a:off x="4895728" y="5733256"/>
            <a:ext cx="1728000" cy="1080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FE7F5"/>
          </a:solidFill>
          <a:ln w="0">
            <a:solidFill>
              <a:srgbClr val="808080"/>
            </a:solidFill>
            <a:custDash>
              <a:ds d="144567" sp="144567"/>
              <a:ds d="144567" sp="144567"/>
            </a:custDash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 dirty="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Performance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 dirty="0" err="1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numbers</a:t>
            </a:r>
            <a:endParaRPr lang="pt-BR" sz="1800" b="0" i="0" u="none" strike="noStrike" kern="1200" dirty="0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sp>
        <p:nvSpPr>
          <p:cNvPr id="9" name="Conector reto 8"/>
          <p:cNvSpPr/>
          <p:nvPr/>
        </p:nvSpPr>
        <p:spPr>
          <a:xfrm>
            <a:off x="3959728" y="3420000"/>
            <a:ext cx="900000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pt-BR" sz="1800" b="0" i="0" u="none" strike="noStrike" kern="1200">
              <a:ln>
                <a:noFill/>
              </a:ln>
              <a:latin typeface="Liberation Sans" pitchFamily="18"/>
              <a:ea typeface="WenQuanYi Micro Hei" pitchFamily="2"/>
              <a:cs typeface="Lohit Hindi" pitchFamily="2"/>
            </a:endParaRPr>
          </a:p>
        </p:txBody>
      </p:sp>
      <p:cxnSp>
        <p:nvCxnSpPr>
          <p:cNvPr id="10" name="Conector angulado 9"/>
          <p:cNvCxnSpPr>
            <a:stCxn id="8" idx="6"/>
            <a:endCxn id="6" idx="8"/>
          </p:cNvCxnSpPr>
          <p:nvPr/>
        </p:nvCxnSpPr>
        <p:spPr>
          <a:xfrm rot="16200000" flipV="1">
            <a:off x="2821100" y="4198628"/>
            <a:ext cx="2349256" cy="1800000"/>
          </a:xfrm>
          <a:prstGeom prst="bentConnector3">
            <a:avLst>
              <a:gd name="adj1" fmla="val -579"/>
            </a:avLst>
          </a:prstGeom>
          <a:noFill/>
          <a:ln w="0">
            <a:solidFill>
              <a:srgbClr val="000000"/>
            </a:solidFill>
            <a:custDash>
              <a:ds d="144567" sp="144567"/>
              <a:ds d="144567" sp="144567"/>
            </a:custDash>
            <a:tailEnd type="arrow"/>
          </a:ln>
        </p:spPr>
      </p:cxnSp>
      <p:cxnSp>
        <p:nvCxnSpPr>
          <p:cNvPr id="12" name="Conector angulado 11"/>
          <p:cNvCxnSpPr>
            <a:stCxn id="5" idx="2"/>
            <a:endCxn id="6" idx="4"/>
          </p:cNvCxnSpPr>
          <p:nvPr/>
        </p:nvCxnSpPr>
        <p:spPr>
          <a:xfrm rot="5400000">
            <a:off x="2843728" y="2592000"/>
            <a:ext cx="504000" cy="12700"/>
          </a:xfrm>
          <a:prstGeom prst="bentConnector3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</p:cxnSp>
      <p:sp>
        <p:nvSpPr>
          <p:cNvPr id="14" name="Forma livre 13"/>
          <p:cNvSpPr/>
          <p:nvPr/>
        </p:nvSpPr>
        <p:spPr>
          <a:xfrm>
            <a:off x="4932040" y="4356000"/>
            <a:ext cx="1728000" cy="1080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solidFill>
            <a:srgbClr val="CFE7F5"/>
          </a:solidFill>
          <a:ln w="0">
            <a:solidFill>
              <a:srgbClr val="808080"/>
            </a:solidFill>
            <a:prstDash val="solid"/>
          </a:ln>
        </p:spPr>
        <p:txBody>
          <a:bodyPr vert="horz" wrap="none" lIns="90000" tIns="45000" rIns="90000" bIns="45000" anchor="ctr" anchorCtr="0" compatLnSpc="0"/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Performance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pt-BR" sz="1800" b="0" i="0" u="none" strike="noStrike" kern="1200">
                <a:ln>
                  <a:noFill/>
                </a:ln>
                <a:latin typeface="Liberation Sans" pitchFamily="18"/>
                <a:ea typeface="WenQuanYi Micro Hei" pitchFamily="2"/>
                <a:cs typeface="Lohit Hindi" pitchFamily="2"/>
              </a:rPr>
              <a:t>evaluation</a:t>
            </a:r>
          </a:p>
        </p:txBody>
      </p:sp>
      <p:cxnSp>
        <p:nvCxnSpPr>
          <p:cNvPr id="27" name="Conector angulado 26"/>
          <p:cNvCxnSpPr>
            <a:stCxn id="7" idx="2"/>
            <a:endCxn id="14" idx="0"/>
          </p:cNvCxnSpPr>
          <p:nvPr/>
        </p:nvCxnSpPr>
        <p:spPr>
          <a:xfrm rot="5400000">
            <a:off x="5620608" y="4180376"/>
            <a:ext cx="351056" cy="192"/>
          </a:xfrm>
          <a:prstGeom prst="bentConnector3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33" name="Conector angulado 32"/>
          <p:cNvCxnSpPr/>
          <p:nvPr/>
        </p:nvCxnSpPr>
        <p:spPr>
          <a:xfrm rot="5400000">
            <a:off x="5620608" y="5620376"/>
            <a:ext cx="351056" cy="192"/>
          </a:xfrm>
          <a:prstGeom prst="bentConnector3">
            <a:avLst/>
          </a:prstGeom>
          <a:noFill/>
          <a:ln w="0">
            <a:solidFill>
              <a:srgbClr val="000000"/>
            </a:solidFill>
            <a:prstDash val="solid"/>
            <a:tailEnd type="arrow"/>
          </a:ln>
        </p:spPr>
      </p:cxnSp>
      <p:cxnSp>
        <p:nvCxnSpPr>
          <p:cNvPr id="35" name="Conector angulado 34"/>
          <p:cNvCxnSpPr>
            <a:stCxn id="8" idx="1"/>
            <a:endCxn id="7" idx="1"/>
          </p:cNvCxnSpPr>
          <p:nvPr/>
        </p:nvCxnSpPr>
        <p:spPr>
          <a:xfrm flipV="1">
            <a:off x="6623728" y="3464944"/>
            <a:ext cx="36504" cy="2808312"/>
          </a:xfrm>
          <a:prstGeom prst="bentConnector3">
            <a:avLst>
              <a:gd name="adj1" fmla="val 726233"/>
            </a:avLst>
          </a:prstGeom>
          <a:noFill/>
          <a:ln w="0">
            <a:solidFill>
              <a:srgbClr val="000000"/>
            </a:solidFill>
            <a:custDash>
              <a:ds d="144567" sp="144567"/>
              <a:ds d="144567" sp="144567"/>
            </a:custDash>
            <a:tailEnd type="arrow"/>
          </a:ln>
        </p:spPr>
      </p:cxnSp>
      <p:cxnSp>
        <p:nvCxnSpPr>
          <p:cNvPr id="41" name="Conector de seta reta 40"/>
          <p:cNvCxnSpPr>
            <a:stCxn id="4" idx="2"/>
            <a:endCxn id="7" idx="0"/>
          </p:cNvCxnSpPr>
          <p:nvPr/>
        </p:nvCxnSpPr>
        <p:spPr>
          <a:xfrm flipH="1">
            <a:off x="5796232" y="2340000"/>
            <a:ext cx="36016" cy="5849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1364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Exploração do espaço de projetos</a:t>
            </a:r>
            <a:endParaRPr lang="pt-BR" dirty="0">
              <a:latin typeface="Garamond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BR" dirty="0" smtClean="0">
                <a:latin typeface="Garamond" pitchFamily="18" charset="0"/>
              </a:rPr>
              <a:t>Ao longo dos últimos anos diferentes diversas abordagens foram propostas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Em diferentes níveis de abstração</a:t>
            </a:r>
          </a:p>
          <a:p>
            <a:r>
              <a:rPr lang="pt-BR" dirty="0" smtClean="0">
                <a:latin typeface="Garamond" pitchFamily="18" charset="0"/>
              </a:rPr>
              <a:t>O trabalho proposto foca em abordagens que podem ser usadas nos estágios iniciais de projeto e assim rapidamente avaliar um grande número de alternativas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Modelos abstratos para o hardware e software, ao invés de modelos executáveis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Desempenho é apenas simbolicamente representado</a:t>
            </a:r>
            <a:endParaRPr lang="pt-BR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7760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Trabalhos relacionados</a:t>
            </a:r>
            <a:endParaRPr lang="pt-BR" dirty="0">
              <a:latin typeface="Garamond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85000" lnSpcReduction="10000"/>
          </a:bodyPr>
          <a:lstStyle/>
          <a:p>
            <a:r>
              <a:rPr lang="pt-BR" dirty="0" smtClean="0">
                <a:latin typeface="Garamond" pitchFamily="18" charset="0"/>
              </a:rPr>
              <a:t>Em sua grande maioria, os trabalhos neste nível de abstração são baseados em suposições de pior-caso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Tempo determinístico de execução (WCET)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Tempo determinístico de intervalo de chegada</a:t>
            </a:r>
          </a:p>
          <a:p>
            <a:r>
              <a:rPr lang="pt-BR" dirty="0" smtClean="0">
                <a:latin typeface="Garamond" pitchFamily="18" charset="0"/>
              </a:rPr>
              <a:t>Estas abordagens são apropriadas para sistemas embarcados críticos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Nenhum deadline pode ser violado</a:t>
            </a:r>
          </a:p>
          <a:p>
            <a:r>
              <a:rPr lang="pt-BR" dirty="0" smtClean="0">
                <a:latin typeface="Garamond" pitchFamily="18" charset="0"/>
              </a:rPr>
              <a:t>Por outro lado, para sistemas embarcados não-críticos suposições de pior caso podem levar a um projeto desnecessariamente custoso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Ao invés de se basear no pior caso, tempos de execução modelados por distribuições de probabilidade são preferíveis</a:t>
            </a:r>
            <a:endParaRPr lang="pt-BR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314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Trabalhos relacionados</a:t>
            </a:r>
            <a:endParaRPr lang="pt-BR" dirty="0">
              <a:latin typeface="Garamond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Para sistemas embarcados não-críticos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Métodos analíticos para avaliar uma alternativa de projeto são bastante limitados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Não existem muitos trabalhos tratando o problema complementar de automaticamente explorar o espaço de projeto </a:t>
            </a:r>
            <a:endParaRPr lang="pt-BR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216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>
                <a:latin typeface="Garamond" pitchFamily="18" charset="0"/>
              </a:rPr>
              <a:t>Abordagem proposta</a:t>
            </a:r>
            <a:endParaRPr lang="pt-BR" dirty="0">
              <a:latin typeface="Garamond" pitchFamily="18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>
                <a:latin typeface="Garamond" pitchFamily="18" charset="0"/>
              </a:rPr>
              <a:t>O problema de exploração de espaço de projeto de sistemas embarcados não-críticos é modelado como um problema de otimização para simulação estocástica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Um algoritmo genético </a:t>
            </a:r>
            <a:r>
              <a:rPr lang="pt-BR" dirty="0" err="1" smtClean="0">
                <a:latin typeface="Garamond" pitchFamily="18" charset="0"/>
              </a:rPr>
              <a:t>multi-objetivo</a:t>
            </a:r>
            <a:r>
              <a:rPr lang="pt-BR" dirty="0" smtClean="0">
                <a:latin typeface="Garamond" pitchFamily="18" charset="0"/>
              </a:rPr>
              <a:t> é proposto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Métricas de projeto, como custo, são otimizadas ao mesmo tempo em que violações de deadlines são reduzidas</a:t>
            </a:r>
          </a:p>
          <a:p>
            <a:r>
              <a:rPr lang="pt-BR" dirty="0" smtClean="0">
                <a:latin typeface="Garamond" pitchFamily="18" charset="0"/>
              </a:rPr>
              <a:t>Benefícios de se usar otimização para simulação</a:t>
            </a:r>
          </a:p>
          <a:p>
            <a:pPr lvl="1"/>
            <a:r>
              <a:rPr lang="pt-BR" dirty="0" smtClean="0">
                <a:latin typeface="Garamond" pitchFamily="18" charset="0"/>
              </a:rPr>
              <a:t>Permite avaliar sistemas que são difíceis de modelar </a:t>
            </a:r>
            <a:r>
              <a:rPr lang="pt-BR" dirty="0" err="1" smtClean="0">
                <a:latin typeface="Garamond" pitchFamily="18" charset="0"/>
              </a:rPr>
              <a:t>analíticamente</a:t>
            </a:r>
            <a:endParaRPr lang="pt-BR" dirty="0" smtClean="0">
              <a:latin typeface="Garamond" pitchFamily="18" charset="0"/>
            </a:endParaRPr>
          </a:p>
          <a:p>
            <a:pPr lvl="1"/>
            <a:r>
              <a:rPr lang="pt-BR" dirty="0" smtClean="0">
                <a:latin typeface="Garamond" pitchFamily="18" charset="0"/>
              </a:rPr>
              <a:t>Libera o projetista da dificuldade de manualmente explorar o espaço de projeto</a:t>
            </a:r>
            <a:endParaRPr lang="pt-BR" dirty="0">
              <a:latin typeface="Garamond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5978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Achar</a:t>
            </a:r>
          </a:p>
          <a:p>
            <a:pPr lvl="1"/>
            <a:r>
              <a:rPr lang="pt-BR" dirty="0" smtClean="0"/>
              <a:t>alocação, mapeamento e atribuição de prioridades</a:t>
            </a:r>
          </a:p>
          <a:p>
            <a:r>
              <a:rPr lang="pt-BR" dirty="0" smtClean="0"/>
              <a:t>Para minimizar</a:t>
            </a:r>
          </a:p>
          <a:p>
            <a:pPr lvl="1"/>
            <a:r>
              <a:rPr lang="pt-BR" dirty="0" smtClean="0"/>
              <a:t>Custo, consumo de energia e violações de deadlines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56933170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283</TotalTime>
  <Words>442</Words>
  <Application>Microsoft Office PowerPoint</Application>
  <PresentationFormat>Apresentação na tela (4:3)</PresentationFormat>
  <Paragraphs>75</Paragraphs>
  <Slides>17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Tema do Office</vt:lpstr>
      <vt:lpstr>Exploração multi-objetivo do espaço de projeto de sistemas embarcados não-críticos </vt:lpstr>
      <vt:lpstr>Agenda</vt:lpstr>
      <vt:lpstr>Introdução</vt:lpstr>
      <vt:lpstr>Exploração do espaço de projeto</vt:lpstr>
      <vt:lpstr>Exploração do espaço de projetos</vt:lpstr>
      <vt:lpstr>Trabalhos relacionados</vt:lpstr>
      <vt:lpstr>Trabalhos relacionados</vt:lpstr>
      <vt:lpstr>Abordagem proposta</vt:lpstr>
      <vt:lpstr>Objetivo</vt:lpstr>
      <vt:lpstr>Abordagem proposta</vt:lpstr>
      <vt:lpstr>Modelo de simulação</vt:lpstr>
      <vt:lpstr>Resultados experimentais</vt:lpstr>
      <vt:lpstr>Resultados experimentais</vt:lpstr>
      <vt:lpstr>Resultados experimentais</vt:lpstr>
      <vt:lpstr>Coverage difference of two sets - D metric</vt:lpstr>
      <vt:lpstr>Tempo de avaliação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Exploração multi-objetivo do espaço de projeto de sistemas embarcados não-críticos </dc:title>
  <dc:creator>Bruno</dc:creator>
  <cp:lastModifiedBy>Bruno Nogueira</cp:lastModifiedBy>
  <cp:revision>11</cp:revision>
  <dcterms:created xsi:type="dcterms:W3CDTF">2013-03-24T19:08:05Z</dcterms:created>
  <dcterms:modified xsi:type="dcterms:W3CDTF">2013-03-25T17:40:35Z</dcterms:modified>
</cp:coreProperties>
</file>